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79" r:id="rId9"/>
    <p:sldId id="281" r:id="rId10"/>
    <p:sldId id="282" r:id="rId11"/>
    <p:sldId id="283" r:id="rId12"/>
    <p:sldId id="262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94" r:id="rId21"/>
    <p:sldId id="298" r:id="rId22"/>
    <p:sldId id="295" r:id="rId23"/>
    <p:sldId id="299" r:id="rId24"/>
    <p:sldId id="302" r:id="rId25"/>
    <p:sldId id="296" r:id="rId26"/>
    <p:sldId id="297" r:id="rId27"/>
    <p:sldId id="272" r:id="rId28"/>
    <p:sldId id="285" r:id="rId29"/>
    <p:sldId id="270" r:id="rId30"/>
    <p:sldId id="271" r:id="rId31"/>
    <p:sldId id="273" r:id="rId32"/>
    <p:sldId id="274" r:id="rId33"/>
    <p:sldId id="275" r:id="rId34"/>
    <p:sldId id="276" r:id="rId35"/>
    <p:sldId id="292" r:id="rId36"/>
    <p:sldId id="278" r:id="rId37"/>
    <p:sldId id="293" r:id="rId38"/>
    <p:sldId id="286" r:id="rId39"/>
    <p:sldId id="287" r:id="rId40"/>
    <p:sldId id="288" r:id="rId41"/>
    <p:sldId id="289" r:id="rId42"/>
    <p:sldId id="290" r:id="rId43"/>
    <p:sldId id="291" r:id="rId44"/>
    <p:sldId id="303" r:id="rId45"/>
    <p:sldId id="284" r:id="rId46"/>
    <p:sldId id="300" r:id="rId47"/>
    <p:sldId id="301" r:id="rId48"/>
    <p:sldId id="30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42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debain@192.168.7.2" TargetMode="External"/><Relationship Id="rId2" Type="http://schemas.openxmlformats.org/officeDocument/2006/relationships/hyperlink" Target="mailto:debian@192.168.7.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7.2:300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lectronics.stackexchange.com/questions/324011/communication-between-laptop-and-atmega2560-via-two-xbee-s2c" TargetMode="Externa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o.com/project/getting-started-with-the-beaglebone-black-wireless/?ok_ts=1613940148046" TargetMode="External"/><Relationship Id="rId2" Type="http://schemas.openxmlformats.org/officeDocument/2006/relationships/hyperlink" Target="https://www.element14.com/community/roadTestReviews/2534/l/beaglebone-bundle-bbb-wireless-cape-display-re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onicshub.org/arduino-lm35-temperature-sensor/" TargetMode="External"/><Relationship Id="rId5" Type="http://schemas.openxmlformats.org/officeDocument/2006/relationships/hyperlink" Target="https://www.researchgate.net/publication/224377380_Smart_wireless_temperature_data_logger_using_IEEE_802154ZigBee_protocol/figures?lo=1" TargetMode="External"/><Relationship Id="rId4" Type="http://schemas.openxmlformats.org/officeDocument/2006/relationships/hyperlink" Target="http://derekmolloy.ie/write-a-new-image-to-the-beaglebone-black/#prettyPhoto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wireless/xbee-s2c-module-pinout-datasheet#:~:text=XBee%20S2C%20is%20a%20RF,including%20devices%20from%20other%20vendors" TargetMode="External"/><Relationship Id="rId2" Type="http://schemas.openxmlformats.org/officeDocument/2006/relationships/hyperlink" Target="https://www.youtube.com/watch?v=cf3RLBg4t5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n.atomicobject.com/2016/07/18/xbee-tutorial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math.info/electro/how-to-test-an-optocoupler/" TargetMode="External"/><Relationship Id="rId2" Type="http://schemas.openxmlformats.org/officeDocument/2006/relationships/hyperlink" Target="https://components101.com/ics/mct2e-phototransistor-optocoupler-ic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eagleboard.org/latest-imag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FD2-2519-4771-B841-2BA88017C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Hardware component testing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9A35F-D76D-4FB9-A25E-6A2AA0999C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Submitted by </a:t>
            </a:r>
          </a:p>
          <a:p>
            <a:r>
              <a:rPr lang="en-CA" dirty="0"/>
              <a:t>Amit Kumar </a:t>
            </a:r>
          </a:p>
          <a:p>
            <a:r>
              <a:rPr lang="en-CA" dirty="0"/>
              <a:t>c0772515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166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88318"/>
            <a:ext cx="9905998" cy="1478570"/>
          </a:xfrm>
        </p:spPr>
        <p:txBody>
          <a:bodyPr/>
          <a:lstStyle/>
          <a:p>
            <a:r>
              <a:rPr lang="en-US" dirty="0"/>
              <a:t>Updating latest debian (OS) image in BBB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6888"/>
            <a:ext cx="9905999" cy="3541714"/>
          </a:xfrm>
        </p:spPr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When the flashing is complete, all 4 on-board LEDs will be steady on or off. The latest Debian flasher images automatically power down the board upon completion. </a:t>
            </a: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Power-down 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board, remove the SD card and apply power again to finish.</a:t>
            </a: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Now latest image is downloaded and we can check it using command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     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uname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-a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9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" y="306387"/>
            <a:ext cx="11290476" cy="6350894"/>
          </a:xfrm>
        </p:spPr>
      </p:pic>
      <p:sp>
        <p:nvSpPr>
          <p:cNvPr id="5" name="Rectangle 4"/>
          <p:cNvSpPr/>
          <p:nvPr/>
        </p:nvSpPr>
        <p:spPr>
          <a:xfrm>
            <a:off x="507824" y="2273300"/>
            <a:ext cx="6756400" cy="711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72F4-4DB7-45BE-87D9-785E7571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r>
              <a:rPr lang="en-CA" dirty="0"/>
              <a:t> Black wireless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CF78B-3486-4BE6-BBAC-06CB4904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Command for connecting BBB wireless through terminal</a:t>
            </a:r>
          </a:p>
          <a:p>
            <a:r>
              <a:rPr lang="en-CA" dirty="0"/>
              <a:t> </a:t>
            </a:r>
            <a:r>
              <a:rPr lang="en-CA" dirty="0" err="1"/>
              <a:t>ssh</a:t>
            </a:r>
            <a:r>
              <a:rPr lang="en-CA" dirty="0"/>
              <a:t> </a:t>
            </a:r>
            <a:r>
              <a:rPr lang="en-CA" dirty="0">
                <a:hlinkClick r:id="rId2"/>
              </a:rPr>
              <a:t>debian@192.168.7.2</a:t>
            </a:r>
            <a:endParaRPr lang="en-CA" dirty="0"/>
          </a:p>
          <a:p>
            <a:r>
              <a:rPr lang="en-CA" dirty="0" err="1"/>
              <a:t>psftp</a:t>
            </a:r>
            <a:r>
              <a:rPr lang="en-CA" dirty="0"/>
              <a:t> </a:t>
            </a:r>
            <a:r>
              <a:rPr lang="en-CA" dirty="0">
                <a:hlinkClick r:id="rId3"/>
              </a:rPr>
              <a:t>debain@192.168.7.2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89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15B233-5E7B-4CE2-9F54-EFD3E6687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832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9431-C7DB-41A4-BD53-03ADAFB0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 9 Ide and putty </a:t>
            </a:r>
            <a:r>
              <a:rPr lang="en-CA" dirty="0" err="1"/>
              <a:t>ssh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D9FD-5ECB-4EDA-ADBD-9DACEEFE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Cloud9</a:t>
            </a:r>
          </a:p>
          <a:p>
            <a:r>
              <a:rPr lang="en-CA" dirty="0"/>
              <a:t> Connect BBB wireless with PC using USB </a:t>
            </a:r>
          </a:p>
          <a:p>
            <a:r>
              <a:rPr lang="en-CA" dirty="0"/>
              <a:t> Enter in browser </a:t>
            </a:r>
            <a:r>
              <a:rPr lang="en-CA" dirty="0">
                <a:hlinkClick r:id="rId2"/>
              </a:rPr>
              <a:t>http://192.168.7.2:3000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Putty</a:t>
            </a:r>
          </a:p>
          <a:p>
            <a:r>
              <a:rPr lang="en-CA" dirty="0"/>
              <a:t>Enter 192.168.7.2 in host for putty application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0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63A434D8-EB15-471A-ABF3-A2E45D769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604044"/>
            <a:ext cx="10350500" cy="5822155"/>
          </a:xfrm>
        </p:spPr>
      </p:pic>
    </p:spTree>
    <p:extLst>
      <p:ext uri="{BB962C8B-B14F-4D97-AF65-F5344CB8AC3E}">
        <p14:creationId xmlns:p14="http://schemas.microsoft.com/office/powerpoint/2010/main" val="164258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EDE20C5-D220-42C6-8ED3-5B914A6FE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170" y="497114"/>
            <a:ext cx="10022115" cy="6073548"/>
          </a:xfrm>
        </p:spPr>
      </p:pic>
    </p:spTree>
    <p:extLst>
      <p:ext uri="{BB962C8B-B14F-4D97-AF65-F5344CB8AC3E}">
        <p14:creationId xmlns:p14="http://schemas.microsoft.com/office/powerpoint/2010/main" val="33750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1209-E518-4568-ACE5-9E332F03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BBB wireless: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469F-D6B6-4A1A-A236-F85AC4B6AD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Commands for Connecting to </a:t>
            </a:r>
            <a:r>
              <a:rPr lang="en-CA" dirty="0" err="1"/>
              <a:t>wifi</a:t>
            </a:r>
            <a:r>
              <a:rPr lang="en-CA" dirty="0"/>
              <a:t> through BBB</a:t>
            </a:r>
          </a:p>
          <a:p>
            <a:pPr marL="0" indent="0">
              <a:buNone/>
            </a:pPr>
            <a:r>
              <a:rPr lang="en-CA" i="1" dirty="0" err="1">
                <a:solidFill>
                  <a:schemeClr val="bg1"/>
                </a:solidFill>
              </a:rPr>
              <a:t>sudo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i="1" dirty="0" err="1">
                <a:solidFill>
                  <a:schemeClr val="bg1"/>
                </a:solidFill>
              </a:rPr>
              <a:t>connmanctl</a:t>
            </a:r>
            <a:endParaRPr lang="en-CA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enable </a:t>
            </a:r>
            <a:r>
              <a:rPr lang="en-CA" i="1" dirty="0" err="1">
                <a:solidFill>
                  <a:schemeClr val="bg1"/>
                </a:solidFill>
              </a:rPr>
              <a:t>wifi</a:t>
            </a:r>
            <a:endParaRPr lang="en-CA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scan </a:t>
            </a:r>
            <a:r>
              <a:rPr lang="en-CA" i="1" dirty="0" err="1">
                <a:solidFill>
                  <a:schemeClr val="bg1"/>
                </a:solidFill>
              </a:rPr>
              <a:t>wifi</a:t>
            </a:r>
            <a:endParaRPr lang="en-CA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Services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agent 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51AFD-F86A-4744-8112-6AF9F18806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connect &lt;</a:t>
            </a:r>
            <a:r>
              <a:rPr lang="en-US" dirty="0" err="1"/>
              <a:t>wifi</a:t>
            </a:r>
            <a:r>
              <a:rPr lang="en-US" dirty="0"/>
              <a:t> network name&gt;</a:t>
            </a:r>
          </a:p>
          <a:p>
            <a:r>
              <a:rPr lang="en-US" dirty="0"/>
              <a:t>Enter Password</a:t>
            </a:r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i="1" dirty="0">
                <a:solidFill>
                  <a:schemeClr val="bg1"/>
                </a:solidFill>
              </a:rPr>
              <a:t>quit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ifconfig 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1"/>
                </a:solidFill>
              </a:rPr>
              <a:t>Ping google.com</a:t>
            </a:r>
          </a:p>
        </p:txBody>
      </p:sp>
    </p:spTree>
    <p:extLst>
      <p:ext uri="{BB962C8B-B14F-4D97-AF65-F5344CB8AC3E}">
        <p14:creationId xmlns:p14="http://schemas.microsoft.com/office/powerpoint/2010/main" val="86437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128EF4-9442-4252-90F1-C961A6B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09683A-F08A-4F7C-B7CE-48317074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3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39FA85-59C4-4CBF-A285-FBD48C71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sz="3300"/>
              <a:t>Component’s Tested</a:t>
            </a:r>
            <a:endParaRPr lang="en-IN" sz="330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DC23-310C-4DA1-B7DE-8F5A0AFB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CA" dirty="0" err="1"/>
              <a:t>Beaglebone</a:t>
            </a:r>
            <a:r>
              <a:rPr lang="en-CA" dirty="0"/>
              <a:t> Black Wireless</a:t>
            </a:r>
          </a:p>
          <a:p>
            <a:r>
              <a:rPr lang="en-CA" dirty="0" err="1"/>
              <a:t>Xbee</a:t>
            </a:r>
            <a:r>
              <a:rPr lang="en-CA" dirty="0"/>
              <a:t> Module </a:t>
            </a:r>
          </a:p>
          <a:p>
            <a:r>
              <a:rPr lang="en-CA" dirty="0"/>
              <a:t>Temperature sensor</a:t>
            </a:r>
          </a:p>
          <a:p>
            <a:r>
              <a:rPr lang="en-CA" dirty="0"/>
              <a:t>Arduino uno</a:t>
            </a:r>
          </a:p>
          <a:p>
            <a:r>
              <a:rPr lang="en-CA" dirty="0"/>
              <a:t>Digital Multimeter</a:t>
            </a:r>
          </a:p>
          <a:p>
            <a:r>
              <a:rPr lang="en-IN" dirty="0"/>
              <a:t>DC Fan</a:t>
            </a:r>
          </a:p>
          <a:p>
            <a:r>
              <a:rPr lang="en-IN" dirty="0" err="1"/>
              <a:t>Octocoupler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854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4" name="Rectangle 6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DD22D1-E5F2-4205-8BFE-AD2B10AA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Testing </a:t>
            </a:r>
            <a:r>
              <a:rPr lang="en-US" dirty="0" err="1"/>
              <a:t>Xbee</a:t>
            </a:r>
            <a:r>
              <a:rPr lang="en-US" dirty="0"/>
              <a:t> S2c Module</a:t>
            </a:r>
          </a:p>
        </p:txBody>
      </p:sp>
      <p:pic>
        <p:nvPicPr>
          <p:cNvPr id="14" name="Content Placeholder 1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A91A79A-4C18-4F3A-BDF2-433908D3F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166" r="12768" b="-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26336D-1FD9-4140-88CF-E37B3F740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Transmission Frequency: 2.4GHz to 2.5GHz</a:t>
            </a:r>
          </a:p>
          <a:p>
            <a:r>
              <a:rPr lang="en-US" dirty="0"/>
              <a:t>Operating Current: 33mA (at3.3V, for Normal mode) , 45mA (at 3.3V,for Boost mode)</a:t>
            </a:r>
          </a:p>
          <a:p>
            <a:r>
              <a:rPr lang="en-US" dirty="0"/>
              <a:t>RF Data Rate: 250,000 bps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7A5B4-D9A2-42EC-85AC-3E375E98117B}"/>
              </a:ext>
            </a:extLst>
          </p:cNvPr>
          <p:cNvSpPr txBox="1"/>
          <p:nvPr/>
        </p:nvSpPr>
        <p:spPr>
          <a:xfrm>
            <a:off x="3846666" y="6657945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5" tooltip="https://electronics.stackexchange.com/questions/324011/communication-between-laptop-and-atmega2560-via-two-xbee-s2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9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7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B7961A-3732-4160-B18F-CBACC72B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Testing Xbee S2c Module</a:t>
            </a:r>
          </a:p>
        </p:txBody>
      </p:sp>
      <p:pic>
        <p:nvPicPr>
          <p:cNvPr id="1026" name="Picture 2" descr="Image result for pin congf og xbee s2c">
            <a:extLst>
              <a:ext uri="{FF2B5EF4-FFF2-40B4-BE49-F238E27FC236}">
                <a16:creationId xmlns:a16="http://schemas.microsoft.com/office/drawing/2014/main" id="{676D652A-505C-4FA5-BB75-43A3540FCD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r="2" b="6440"/>
          <a:stretch/>
        </p:blipFill>
        <p:spPr bwMode="auto"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62A9-FF09-4E5C-8BD8-8CACFD4DF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Pin 1 to 3.3v pin of Arduino UNO</a:t>
            </a:r>
          </a:p>
          <a:p>
            <a:r>
              <a:rPr lang="en-US"/>
              <a:t>Pin 2 to TX of Arduino UNO</a:t>
            </a:r>
          </a:p>
          <a:p>
            <a:r>
              <a:rPr lang="en-US"/>
              <a:t>Pin 3 to Rx of Arduino UNO</a:t>
            </a:r>
          </a:p>
          <a:p>
            <a:r>
              <a:rPr lang="en-US"/>
              <a:t>Pin 10 to GND pin of Arduino UNO</a:t>
            </a:r>
          </a:p>
        </p:txBody>
      </p:sp>
    </p:spTree>
    <p:extLst>
      <p:ext uri="{BB962C8B-B14F-4D97-AF65-F5344CB8AC3E}">
        <p14:creationId xmlns:p14="http://schemas.microsoft.com/office/powerpoint/2010/main" val="3720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9C0C467-1D64-4C54-9FEF-8E388EA4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56" y="326002"/>
            <a:ext cx="8348871" cy="63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90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B6DE-A936-4D10-A3BA-06C42CEB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Software for </a:t>
            </a:r>
            <a:r>
              <a:rPr lang="en-CA" dirty="0" err="1"/>
              <a:t>Xbee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BBD5-FB39-443F-8946-CEDE3E8C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XCTU software is needed for testing and configuration of </a:t>
            </a:r>
            <a:r>
              <a:rPr lang="en-CA" dirty="0" err="1"/>
              <a:t>Xbee</a:t>
            </a:r>
            <a:r>
              <a:rPr lang="en-CA" dirty="0"/>
              <a:t> S2c module</a:t>
            </a:r>
          </a:p>
          <a:p>
            <a:r>
              <a:rPr lang="en-US" dirty="0"/>
              <a:t>XCTU is a free multi-platform application designed to enable developers to interact with Digi RF modules through a simple-to-use graphical interface. It includes new tools that make it easy to set-up, configure, and test </a:t>
            </a:r>
            <a:r>
              <a:rPr lang="en-US" dirty="0" err="1"/>
              <a:t>XBee</a:t>
            </a:r>
            <a:r>
              <a:rPr lang="en-US" dirty="0"/>
              <a:t> RF modules.</a:t>
            </a:r>
          </a:p>
          <a:p>
            <a:r>
              <a:rPr lang="en-US" dirty="0"/>
              <a:t>You can manage and configure multiple RF devices, even remotely (over-the-air) connected devices.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6482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2F2B-CBC6-4074-B291-87FF4219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Software for </a:t>
            </a:r>
            <a:r>
              <a:rPr lang="en-CA" dirty="0" err="1"/>
              <a:t>Xbee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3BAF-1A58-4A23-857C-AAAD9D91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XCTU is a free, multi-platform application compatible with Windows, MacOS and Linux</a:t>
            </a:r>
          </a:p>
          <a:p>
            <a:r>
              <a:rPr lang="en-US" dirty="0"/>
              <a:t>Graphical Network View for simple wireless network configuration and architecture</a:t>
            </a:r>
          </a:p>
          <a:p>
            <a:r>
              <a:rPr lang="en-US" dirty="0"/>
              <a:t>API Frame Builder is a simple development tool for quickly building </a:t>
            </a:r>
            <a:r>
              <a:rPr lang="en-US" dirty="0" err="1"/>
              <a:t>XBee</a:t>
            </a:r>
            <a:r>
              <a:rPr lang="en-US" dirty="0"/>
              <a:t> API frames</a:t>
            </a:r>
          </a:p>
          <a:p>
            <a:r>
              <a:rPr lang="en-US" dirty="0"/>
              <a:t>Firmware Release Notes Viewer allows users to explore and read firmware release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528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DB0002-44AF-44E0-87FE-88CB4070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7" y="0"/>
            <a:ext cx="11887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823CD5-3F00-40EF-8C4F-F2E1FAF5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8" y="0"/>
            <a:ext cx="1177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2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A2F-6D5E-41E8-B04E-EEF5AB5E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ABDE2-414C-49DB-8F7A-79AAF8D3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42" y="1625600"/>
            <a:ext cx="6850743" cy="39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7106" y="135918"/>
            <a:ext cx="9905998" cy="1478570"/>
          </a:xfrm>
        </p:spPr>
        <p:txBody>
          <a:bodyPr/>
          <a:lstStyle/>
          <a:p>
            <a:r>
              <a:rPr lang="en-US" dirty="0"/>
              <a:t>Temperature sensor internal circuit:</a:t>
            </a:r>
          </a:p>
        </p:txBody>
      </p:sp>
      <p:pic>
        <p:nvPicPr>
          <p:cNvPr id="1026" name="Picture 2" descr="https://www.researchgate.net/profile/Rohit-Sharma-59/publication/224377380/figure/fig4/AS:393601981927426@1470853433128/Internal-Block-Diagram-for-LM35_W6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2" y="1751806"/>
            <a:ext cx="7342187" cy="488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74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D0B-32B6-4E4A-A0CC-059FAC5B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Temperature sensor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8CD89-D33B-481C-ADA4-B983081AE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14" y="2365829"/>
            <a:ext cx="10474097" cy="3425372"/>
          </a:xfrm>
        </p:spPr>
        <p:txBody>
          <a:bodyPr/>
          <a:lstStyle/>
          <a:p>
            <a:r>
              <a:rPr lang="en-CA" dirty="0"/>
              <a:t> Using Digital multimeter</a:t>
            </a:r>
          </a:p>
          <a:p>
            <a:r>
              <a:rPr lang="en-CA" dirty="0"/>
              <a:t>Connect 5v and </a:t>
            </a:r>
            <a:r>
              <a:rPr lang="en-CA" dirty="0" err="1"/>
              <a:t>Gnd</a:t>
            </a:r>
            <a:r>
              <a:rPr lang="en-CA" dirty="0"/>
              <a:t> pin of LM35D to inputs voltage via </a:t>
            </a:r>
            <a:r>
              <a:rPr lang="en-CA" dirty="0" err="1"/>
              <a:t>beaglebone</a:t>
            </a:r>
            <a:endParaRPr lang="en-CA" dirty="0"/>
          </a:p>
          <a:p>
            <a:r>
              <a:rPr lang="en-CA" dirty="0"/>
              <a:t>Measure </a:t>
            </a:r>
            <a:r>
              <a:rPr lang="en-CA" dirty="0" err="1"/>
              <a:t>Vout</a:t>
            </a:r>
            <a:r>
              <a:rPr lang="en-CA" dirty="0"/>
              <a:t> using digital multimeter</a:t>
            </a:r>
          </a:p>
          <a:p>
            <a:r>
              <a:rPr lang="en-CA" dirty="0"/>
              <a:t>T(in C)= </a:t>
            </a:r>
            <a:r>
              <a:rPr lang="en-CA" dirty="0" err="1"/>
              <a:t>Vout</a:t>
            </a:r>
            <a:r>
              <a:rPr lang="en-CA" dirty="0"/>
              <a:t>/10mV</a:t>
            </a:r>
          </a:p>
          <a:p>
            <a:r>
              <a:rPr lang="en-CA" dirty="0"/>
              <a:t>In our case T= 252/10 =25.2 C</a:t>
            </a:r>
          </a:p>
        </p:txBody>
      </p:sp>
    </p:spTree>
    <p:extLst>
      <p:ext uri="{BB962C8B-B14F-4D97-AF65-F5344CB8AC3E}">
        <p14:creationId xmlns:p14="http://schemas.microsoft.com/office/powerpoint/2010/main" val="38274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A30D-22A5-416A-9D09-DC319286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r>
              <a:rPr lang="en-CA" dirty="0"/>
              <a:t> Black wireless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0682-CEC0-463A-B450-B099C01994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Replacing the 10/100 Ethernet port with onboard 802.11 b/g/n 2.4GHz </a:t>
            </a:r>
            <a:r>
              <a:rPr lang="en-US" dirty="0" err="1"/>
              <a:t>WiFi</a:t>
            </a:r>
            <a:r>
              <a:rPr lang="en-US" dirty="0"/>
              <a:t> and Bluetooth, the popular open source </a:t>
            </a:r>
            <a:r>
              <a:rPr lang="en-US" dirty="0" err="1"/>
              <a:t>BeagleBone</a:t>
            </a:r>
            <a:r>
              <a:rPr lang="en-US" dirty="0"/>
              <a:t> Black computer now comes with built-in wireless networking capability.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0465A-1E8B-4EE5-A35B-69D76726A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8950" y="2249488"/>
            <a:ext cx="354171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B149CD2-598A-4F3F-A9A7-5FB33B21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-1142999"/>
            <a:ext cx="6857999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CCD6-F3AF-4A16-B7DC-45886251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Temperature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F9A-7AA7-487B-91C9-C632875A7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With previous connection add an LCD</a:t>
            </a:r>
          </a:p>
          <a:p>
            <a:r>
              <a:rPr lang="en-CA" dirty="0"/>
              <a:t>Connect </a:t>
            </a:r>
            <a:r>
              <a:rPr lang="en-CA" dirty="0" err="1"/>
              <a:t>Vout</a:t>
            </a:r>
            <a:r>
              <a:rPr lang="en-CA" dirty="0"/>
              <a:t> to A0 of Arduino uno</a:t>
            </a:r>
          </a:p>
          <a:p>
            <a:r>
              <a:rPr lang="en-CA" dirty="0"/>
              <a:t>Connect an LCD to PCF8574 I2C through Arduino UNO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321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9058F12-711B-472B-82ED-0BBC2AD7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28600"/>
            <a:ext cx="9525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9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20BC4C-E117-4F3E-8CA1-50A41AEA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261" y="99406"/>
            <a:ext cx="6050713" cy="1478570"/>
          </a:xfrm>
        </p:spPr>
        <p:txBody>
          <a:bodyPr>
            <a:normAutofit/>
          </a:bodyPr>
          <a:lstStyle/>
          <a:p>
            <a:r>
              <a:rPr lang="en-CA" dirty="0"/>
              <a:t>Digital Multimeter 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2CA15F9-3EC6-476B-9177-91CD6B8EB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75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D7E546-7439-4D1A-94A8-47807B54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011" y="1658938"/>
            <a:ext cx="6078453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digital multimeter(DMM) is an important tool for testing, diagnosing, and troubleshooting electrical circuits, components, and devices. In electronics circuits, it is needed for checking following quantities:</a:t>
            </a:r>
          </a:p>
          <a:p>
            <a:r>
              <a:rPr lang="en-US" dirty="0"/>
              <a:t>To check output/input Voltage and Current</a:t>
            </a:r>
          </a:p>
          <a:p>
            <a:r>
              <a:rPr lang="en-US" dirty="0"/>
              <a:t>Resistance</a:t>
            </a:r>
          </a:p>
          <a:p>
            <a:r>
              <a:rPr lang="en-US" dirty="0"/>
              <a:t>Capacitance</a:t>
            </a:r>
          </a:p>
          <a:p>
            <a:r>
              <a:rPr lang="en-US" dirty="0"/>
              <a:t>Frequency</a:t>
            </a:r>
          </a:p>
          <a:p>
            <a:r>
              <a:rPr lang="en-US" dirty="0"/>
              <a:t>diode</a:t>
            </a:r>
          </a:p>
        </p:txBody>
      </p:sp>
    </p:spTree>
    <p:extLst>
      <p:ext uri="{BB962C8B-B14F-4D97-AF65-F5344CB8AC3E}">
        <p14:creationId xmlns:p14="http://schemas.microsoft.com/office/powerpoint/2010/main" val="1020312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94E9-8F44-4D4C-9F6C-BB2FD52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Of Digital Multimeter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A00C-55A3-4E33-BA39-1BABDFED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82787"/>
            <a:ext cx="9905999" cy="3541714"/>
          </a:xfrm>
        </p:spPr>
        <p:txBody>
          <a:bodyPr>
            <a:normAutofit/>
          </a:bodyPr>
          <a:lstStyle/>
          <a:p>
            <a:r>
              <a:rPr lang="en-CA" dirty="0"/>
              <a:t>Connect a Power source(9V)</a:t>
            </a:r>
          </a:p>
          <a:p>
            <a:r>
              <a:rPr lang="en-CA" dirty="0"/>
              <a:t>Short circuit the Common and Input pins of Digital multimeter</a:t>
            </a:r>
          </a:p>
          <a:p>
            <a:r>
              <a:rPr lang="en-CA" dirty="0"/>
              <a:t>Measure Resistance</a:t>
            </a:r>
          </a:p>
          <a:p>
            <a:r>
              <a:rPr lang="en-CA" dirty="0"/>
              <a:t>Measure capacitance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87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8213" y="135918"/>
            <a:ext cx="9905998" cy="1019782"/>
          </a:xfrm>
        </p:spPr>
        <p:txBody>
          <a:bodyPr/>
          <a:lstStyle/>
          <a:p>
            <a:r>
              <a:rPr lang="en-CA" dirty="0"/>
              <a:t>Testing Of Digital </a:t>
            </a:r>
            <a:r>
              <a:rPr lang="en-CA" dirty="0" err="1"/>
              <a:t>Multimeter</a:t>
            </a:r>
            <a:r>
              <a:rPr lang="en-CA" dirty="0"/>
              <a:t>: output</a:t>
            </a:r>
            <a:endParaRPr lang="en-US" dirty="0"/>
          </a:p>
        </p:txBody>
      </p:sp>
      <p:pic>
        <p:nvPicPr>
          <p:cNvPr id="10" name="Content Placeholder 9" descr="A picture containing text, device, hand, meter&#10;&#10;Description automatically generated">
            <a:extLst>
              <a:ext uri="{FF2B5EF4-FFF2-40B4-BE49-F238E27FC236}">
                <a16:creationId xmlns:a16="http://schemas.microsoft.com/office/drawing/2014/main" id="{6B8B4139-FD75-4CC1-9315-489303E7C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497" y="1812318"/>
            <a:ext cx="5533430" cy="48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2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4C52-328C-40DE-B6A9-E19C8A0D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Dc Fan: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3BFD73-A519-469B-B889-AAFF9CD65F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1962" y="2249485"/>
            <a:ext cx="4109124" cy="35417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58075B-E42F-4944-A5C5-9D433D0B2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38401"/>
            <a:ext cx="4875210" cy="3352798"/>
          </a:xfrm>
        </p:spPr>
        <p:txBody>
          <a:bodyPr/>
          <a:lstStyle/>
          <a:p>
            <a:r>
              <a:rPr lang="en-CA" dirty="0"/>
              <a:t>It  Contain the Dc motor</a:t>
            </a:r>
          </a:p>
          <a:p>
            <a:r>
              <a:rPr lang="en-CA" dirty="0"/>
              <a:t>Need Power supply (9-12V)</a:t>
            </a:r>
          </a:p>
          <a:p>
            <a:r>
              <a:rPr lang="en-CA" dirty="0"/>
              <a:t>The blades of fan rotate when connected to power supply.</a:t>
            </a:r>
          </a:p>
        </p:txBody>
      </p:sp>
    </p:spTree>
    <p:extLst>
      <p:ext uri="{BB962C8B-B14F-4D97-AF65-F5344CB8AC3E}">
        <p14:creationId xmlns:p14="http://schemas.microsoft.com/office/powerpoint/2010/main" val="892066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E797DBE-2D19-49B2-B12C-640F61154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16" r="1" b="19965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12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41412" y="168275"/>
            <a:ext cx="9905998" cy="1478570"/>
          </a:xfrm>
        </p:spPr>
        <p:txBody>
          <a:bodyPr/>
          <a:lstStyle/>
          <a:p>
            <a:r>
              <a:rPr lang="en-US" dirty="0"/>
              <a:t>optocoupler: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41412" y="1536700"/>
            <a:ext cx="9905999" cy="46863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An optocoupler or </a:t>
            </a:r>
            <a:r>
              <a:rPr lang="en-US" i="1" dirty="0"/>
              <a:t>optoisolator</a:t>
            </a:r>
            <a:r>
              <a:rPr lang="en-US" dirty="0"/>
              <a:t>, is a device that contains a light-emitting diode (</a:t>
            </a:r>
            <a:r>
              <a:rPr lang="en-US" b="1" dirty="0"/>
              <a:t>LED</a:t>
            </a:r>
            <a:r>
              <a:rPr lang="en-US" dirty="0"/>
              <a:t>) and a photosensor ( photodetector, such as a photoresistor, a photodiode, a phototransistor, etc. ). The purpose of an optocoupler is to transfer signals from one circuit to another yet keep them isolated.</a:t>
            </a:r>
          </a:p>
          <a:p>
            <a:pPr marL="0" indent="0">
              <a:buNone/>
            </a:pPr>
            <a:r>
              <a:rPr lang="en-US" b="1" dirty="0"/>
              <a:t>MCT2E Features and Specifications:</a:t>
            </a:r>
            <a:endParaRPr lang="en-US" dirty="0"/>
          </a:p>
          <a:p>
            <a:r>
              <a:rPr lang="en-US" dirty="0"/>
              <a:t>Input Diode Forward Voltage: 1.25V</a:t>
            </a:r>
          </a:p>
          <a:p>
            <a:r>
              <a:rPr lang="en-US" dirty="0"/>
              <a:t>Collector-Emitter Voltage: 30V</a:t>
            </a:r>
          </a:p>
          <a:p>
            <a:r>
              <a:rPr lang="en-US" dirty="0"/>
              <a:t>On-State Collector Current: 5mA</a:t>
            </a:r>
          </a:p>
          <a:p>
            <a:r>
              <a:rPr lang="en-US" dirty="0"/>
              <a:t>Transistor HFE: 300</a:t>
            </a:r>
          </a:p>
          <a:p>
            <a:r>
              <a:rPr lang="en-US" dirty="0"/>
              <a:t>Rise Time: 5us</a:t>
            </a:r>
          </a:p>
          <a:p>
            <a:r>
              <a:rPr lang="en-US" dirty="0"/>
              <a:t>Fall Time: 5us</a:t>
            </a:r>
          </a:p>
          <a:p>
            <a:r>
              <a:rPr lang="en-US" dirty="0"/>
              <a:t>Available as 6-pin PDIP with and without M-suffix</a:t>
            </a:r>
          </a:p>
        </p:txBody>
      </p:sp>
      <p:sp>
        <p:nvSpPr>
          <p:cNvPr id="11" name="AutoShape 2" descr="https://components101.com/sites/default/files/component_pin/MCT2E-Pinout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8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23218"/>
            <a:ext cx="9905998" cy="1478570"/>
          </a:xfrm>
        </p:spPr>
        <p:txBody>
          <a:bodyPr/>
          <a:lstStyle/>
          <a:p>
            <a:r>
              <a:rPr lang="en-US" dirty="0"/>
              <a:t>Pin description of optocoupler(McT2e):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2884" r="35145" b="5346"/>
          <a:stretch/>
        </p:blipFill>
        <p:spPr>
          <a:xfrm>
            <a:off x="1382713" y="1703386"/>
            <a:ext cx="6961187" cy="500895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53" t="35376" r="77856" b="36823"/>
          <a:stretch/>
        </p:blipFill>
        <p:spPr>
          <a:xfrm>
            <a:off x="8778795" y="2552700"/>
            <a:ext cx="291631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1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B256-9942-45C9-B24E-A17AAC3E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r>
              <a:rPr lang="en-CA" dirty="0"/>
              <a:t> Black wireless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ABB409-C7FA-4D4D-82DA-0AAAF969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b="1" dirty="0"/>
              <a:t>SPECFICTION: </a:t>
            </a:r>
          </a:p>
          <a:p>
            <a:r>
              <a:rPr lang="en-CA" b="1" dirty="0"/>
              <a:t>Octavo Systems OSD3358 1GHz ARM® Cortex-A8</a:t>
            </a:r>
          </a:p>
          <a:p>
            <a:r>
              <a:rPr lang="en-CA" b="1" dirty="0"/>
              <a:t>512MB DDR3 RAM</a:t>
            </a:r>
          </a:p>
          <a:p>
            <a:r>
              <a:rPr lang="en-CA" b="1" dirty="0"/>
              <a:t>4GB 8-bit eMMC on-board flash storage</a:t>
            </a:r>
          </a:p>
          <a:p>
            <a:r>
              <a:rPr lang="en-CA" b="1" dirty="0"/>
              <a:t>3D graphics accelerator</a:t>
            </a:r>
          </a:p>
          <a:p>
            <a:r>
              <a:rPr lang="en-CA" b="1" dirty="0"/>
              <a:t>NEON floating-point accelerator</a:t>
            </a:r>
          </a:p>
          <a:p>
            <a:r>
              <a:rPr lang="en-CA" b="1" dirty="0"/>
              <a:t>2x PRU 32-bit microcontrollers</a:t>
            </a:r>
          </a:p>
          <a:p>
            <a:endParaRPr lang="en-CA" b="1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242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172430"/>
            <a:ext cx="9905998" cy="1097570"/>
          </a:xfrm>
        </p:spPr>
        <p:txBody>
          <a:bodyPr/>
          <a:lstStyle/>
          <a:p>
            <a:r>
              <a:rPr lang="en-US" dirty="0"/>
              <a:t>Testing optocoupler: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1412" y="1270000"/>
            <a:ext cx="9905999" cy="4140201"/>
          </a:xfrm>
        </p:spPr>
        <p:txBody>
          <a:bodyPr/>
          <a:lstStyle/>
          <a:p>
            <a:r>
              <a:rPr lang="en-US" dirty="0"/>
              <a:t>We can test optocoupler using DMM set on the resistance domain.</a:t>
            </a:r>
          </a:p>
          <a:p>
            <a:r>
              <a:rPr lang="en-US" dirty="0"/>
              <a:t>Firstly, measure between pins 1(Anode) and 2(Cathode) and we get one reading measuring one way and no reading the opposite way (just like we check a diode). </a:t>
            </a:r>
          </a:p>
          <a:p>
            <a:r>
              <a:rPr lang="en-US" dirty="0"/>
              <a:t>If we get a value either way or no value at all, then certainly there is a problem with the LED, and we should find another optocoupler.</a:t>
            </a:r>
          </a:p>
        </p:txBody>
      </p:sp>
    </p:spTree>
    <p:extLst>
      <p:ext uri="{BB962C8B-B14F-4D97-AF65-F5344CB8AC3E}">
        <p14:creationId xmlns:p14="http://schemas.microsoft.com/office/powerpoint/2010/main" val="2008779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50911" y="238127"/>
            <a:ext cx="9906000" cy="803274"/>
          </a:xfrm>
        </p:spPr>
        <p:txBody>
          <a:bodyPr/>
          <a:lstStyle/>
          <a:p>
            <a:r>
              <a:rPr lang="en-US" dirty="0"/>
              <a:t>Testing optocoupler: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950911" y="1219200"/>
            <a:ext cx="4649783" cy="468313"/>
          </a:xfrm>
        </p:spPr>
        <p:txBody>
          <a:bodyPr>
            <a:normAutofit/>
          </a:bodyPr>
          <a:lstStyle/>
          <a:p>
            <a:r>
              <a:rPr lang="en-US" sz="2000" dirty="0"/>
              <a:t>Reverse direction(reverse biasing)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1" y="1763712"/>
            <a:ext cx="4264993" cy="46497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088464" y="1143001"/>
            <a:ext cx="4760901" cy="544512"/>
          </a:xfrm>
        </p:spPr>
        <p:txBody>
          <a:bodyPr>
            <a:normAutofit/>
          </a:bodyPr>
          <a:lstStyle/>
          <a:p>
            <a:r>
              <a:rPr lang="en-US" sz="1800" dirty="0"/>
              <a:t>Forward direction(forward direction)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64" y="1789112"/>
            <a:ext cx="4435268" cy="4624387"/>
          </a:xfrm>
        </p:spPr>
      </p:pic>
    </p:spTree>
    <p:extLst>
      <p:ext uri="{BB962C8B-B14F-4D97-AF65-F5344CB8AC3E}">
        <p14:creationId xmlns:p14="http://schemas.microsoft.com/office/powerpoint/2010/main" val="4030659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1413" y="165099"/>
            <a:ext cx="9905998" cy="1266409"/>
          </a:xfrm>
        </p:spPr>
        <p:txBody>
          <a:bodyPr/>
          <a:lstStyle/>
          <a:p>
            <a:r>
              <a:rPr lang="en-US" dirty="0"/>
              <a:t>Testing optocoupler: led side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2" y="1092200"/>
            <a:ext cx="9905999" cy="469900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After checking LED side, we should check the phototransistor.</a:t>
            </a:r>
          </a:p>
          <a:p>
            <a:r>
              <a:rPr lang="en-US" dirty="0"/>
              <a:t>We will connect DMM between pins 4 and 5 ( the emitter and collector ) and we should get a high resistance value both ways if the phototransistor is good.</a:t>
            </a:r>
          </a:p>
          <a:p>
            <a:r>
              <a:rPr lang="en-US" dirty="0"/>
              <a:t>If we get no reading at all, is probably because most phototransistors have such high resistance between emitter and collector that the ohmmeter can’t measure.</a:t>
            </a:r>
          </a:p>
        </p:txBody>
      </p:sp>
    </p:spTree>
    <p:extLst>
      <p:ext uri="{BB962C8B-B14F-4D97-AF65-F5344CB8AC3E}">
        <p14:creationId xmlns:p14="http://schemas.microsoft.com/office/powerpoint/2010/main" val="1962605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20" y="224818"/>
            <a:ext cx="9905998" cy="1032482"/>
          </a:xfrm>
        </p:spPr>
        <p:txBody>
          <a:bodyPr/>
          <a:lstStyle/>
          <a:p>
            <a:r>
              <a:rPr lang="en-US" dirty="0"/>
              <a:t>Testing optocoupler: phototransistor side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92300"/>
            <a:ext cx="5295900" cy="4800600"/>
          </a:xfrm>
        </p:spPr>
      </p:pic>
    </p:spTree>
    <p:extLst>
      <p:ext uri="{BB962C8B-B14F-4D97-AF65-F5344CB8AC3E}">
        <p14:creationId xmlns:p14="http://schemas.microsoft.com/office/powerpoint/2010/main" val="1663052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E712D-6A4F-446D-A020-C0A12309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Questions?</a:t>
            </a:r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37CE1CBB-63DA-46F5-AAD1-228413727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48" r="465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35718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7194" y="148618"/>
            <a:ext cx="10240217" cy="1007082"/>
          </a:xfrm>
        </p:spPr>
        <p:txBody>
          <a:bodyPr/>
          <a:lstStyle/>
          <a:p>
            <a:r>
              <a:rPr lang="en-US"/>
              <a:t>References: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2" y="1017586"/>
            <a:ext cx="9905999" cy="55102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i="1"/>
              <a:t>Beaglebone black features:</a:t>
            </a:r>
          </a:p>
          <a:p>
            <a:pPr>
              <a:lnSpc>
                <a:spcPct val="100000"/>
              </a:lnSpc>
            </a:pPr>
            <a:r>
              <a:rPr lang="en-US" sz="1900" i="1">
                <a:hlinkClick r:id="rId2"/>
              </a:rPr>
              <a:t>https://www.element14.com/community/roadTestReviews/2534/l/beaglebone-bundle-bbb-wireless-cape-display-review</a:t>
            </a:r>
            <a:endParaRPr lang="en-US" sz="1900" i="1"/>
          </a:p>
          <a:p>
            <a:pPr marL="0" indent="0">
              <a:lnSpc>
                <a:spcPct val="100000"/>
              </a:lnSpc>
              <a:buNone/>
            </a:pPr>
            <a:r>
              <a:rPr lang="en-US" sz="1900" i="1"/>
              <a:t>Getting started with the Beaglebone black wireless:</a:t>
            </a:r>
          </a:p>
          <a:p>
            <a:pPr>
              <a:lnSpc>
                <a:spcPct val="100000"/>
              </a:lnSpc>
            </a:pPr>
            <a:r>
              <a:rPr lang="en-US" sz="1900" i="1">
                <a:hlinkClick r:id="rId3"/>
              </a:rPr>
              <a:t>https://www.okdo.com/project/getting-started-with-the-beaglebone-black-wireless/?ok_ts=1613940148046</a:t>
            </a:r>
            <a:endParaRPr lang="en-US" sz="1900" i="1"/>
          </a:p>
          <a:p>
            <a:pPr>
              <a:lnSpc>
                <a:spcPct val="100000"/>
              </a:lnSpc>
            </a:pPr>
            <a:r>
              <a:rPr lang="en-US" sz="1900" i="1">
                <a:hlinkClick r:id="rId4"/>
              </a:rPr>
              <a:t>http://derekmolloy.ie/write-a-new-image-to-the-beaglebone-black/#prettyPhoto</a:t>
            </a:r>
            <a:endParaRPr lang="en-US" sz="1900" i="1"/>
          </a:p>
          <a:p>
            <a:pPr marL="0" indent="0">
              <a:buNone/>
            </a:pPr>
            <a:r>
              <a:rPr lang="en-US" sz="1900" i="1"/>
              <a:t>Temperature sensor internal circuit:</a:t>
            </a:r>
          </a:p>
          <a:p>
            <a:r>
              <a:rPr lang="en-US" sz="1900" i="1">
                <a:hlinkClick r:id="rId5"/>
              </a:rPr>
              <a:t>https://www.researchgate.net/publication/224377380_Smart_wireless_temperature_data_logger_using_IEEE_802154ZigBee_protocol/figures?lo=1</a:t>
            </a:r>
            <a:endParaRPr lang="en-US" sz="1900" i="1"/>
          </a:p>
          <a:p>
            <a:r>
              <a:rPr lang="en-US" sz="1900" i="1">
                <a:hlinkClick r:id="rId6"/>
              </a:rPr>
              <a:t>https://www.electronicshub.org/arduino-lm35-temperature-sensor/</a:t>
            </a:r>
            <a:endParaRPr lang="en-US" sz="1900" i="1"/>
          </a:p>
          <a:p>
            <a:endParaRPr lang="en-US" sz="1900" i="1"/>
          </a:p>
          <a:p>
            <a:pPr marL="0" indent="0">
              <a:buNone/>
            </a:pPr>
            <a:endParaRPr lang="en-US" sz="1900" i="1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76631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68EE-FB4C-4FF9-B7D7-AD05BBF4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3B0D-D22B-4BE8-B860-C39422D44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Xbee</a:t>
            </a:r>
            <a:r>
              <a:rPr lang="en-CA" dirty="0"/>
              <a:t> module testing</a:t>
            </a:r>
          </a:p>
          <a:p>
            <a:r>
              <a:rPr lang="en-CA" dirty="0">
                <a:hlinkClick r:id="rId2"/>
              </a:rPr>
              <a:t>https://www.youtube.com/watch?v=cf3RLBg4t5s</a:t>
            </a:r>
            <a:endParaRPr lang="en-CA" dirty="0"/>
          </a:p>
          <a:p>
            <a:r>
              <a:rPr lang="en-CA" dirty="0">
                <a:hlinkClick r:id="rId3"/>
              </a:rPr>
              <a:t>https://components101.com/wireless/xbee-s2c-module-pinout-datasheet#:~:text=XBee%20S2C%20is%20a%20RF,including%20devices%20from%20other%20vendors</a:t>
            </a:r>
            <a:endParaRPr lang="en-CA" dirty="0"/>
          </a:p>
          <a:p>
            <a:r>
              <a:rPr lang="en-CA" dirty="0">
                <a:hlinkClick r:id="rId4"/>
              </a:rPr>
              <a:t>https://spin.atomicobject.com/2016/07/18/xbee-tutorial/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3468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CEA8-20D0-439E-ACC3-05E345F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424C6-22C1-4DB1-A6A1-FC74B69F5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Optocoupler features: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https://components101.com/ics/mct2e-phototransistor-optocoupler-ic</a:t>
            </a:r>
            <a:endParaRPr lang="fr-FR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Testing optocoupler:</a:t>
            </a:r>
          </a:p>
          <a:p>
            <a:r>
              <a:rPr lang="en-CA" dirty="0">
                <a:hlinkClick r:id="rId3"/>
              </a:rPr>
              <a:t>https://www.antimath.info/electro/how-to-test-an-optocoupler/</a:t>
            </a:r>
            <a:endParaRPr lang="en-CA" dirty="0"/>
          </a:p>
          <a:p>
            <a:r>
              <a:rPr lang="en-CA" dirty="0">
                <a:hlinkClick r:id="rId2"/>
              </a:rPr>
              <a:t>https://components101.com/ics/mct2e-phototransistor-optocoupler-ic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306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83559D-6E4E-4B25-ADBB-C2C5E021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THanks</a:t>
            </a:r>
            <a:endParaRPr lang="en-US" sz="4800" dirty="0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C6B9555E-75C8-480E-A2FA-53CB37940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46" r="7166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960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description of BBB wireless</a:t>
            </a:r>
          </a:p>
        </p:txBody>
      </p:sp>
      <p:pic>
        <p:nvPicPr>
          <p:cNvPr id="4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54" y="2097088"/>
            <a:ext cx="5701115" cy="43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8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4D20-A0CC-4DC6-8573-50BC1845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r>
              <a:rPr lang="en-CA" dirty="0"/>
              <a:t> Black 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E1E7-1302-423E-A062-81E4826C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9287"/>
            <a:ext cx="9905999" cy="35417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u="sng" dirty="0"/>
              <a:t>Software</a:t>
            </a:r>
            <a:r>
              <a:rPr lang="en-CA" dirty="0"/>
              <a:t>:</a:t>
            </a:r>
          </a:p>
          <a:p>
            <a:r>
              <a:rPr lang="en-US" dirty="0"/>
              <a:t>Debian with Cloud9 IDE on Node.js w/ </a:t>
            </a:r>
            <a:r>
              <a:rPr lang="en-US" dirty="0" err="1"/>
              <a:t>BoneScript</a:t>
            </a:r>
            <a:r>
              <a:rPr lang="en-US" dirty="0"/>
              <a:t> library</a:t>
            </a:r>
          </a:p>
          <a:p>
            <a:r>
              <a:rPr lang="en-US" dirty="0"/>
              <a:t>Third party support for Android and Ubuntu</a:t>
            </a:r>
          </a:p>
          <a:p>
            <a:pPr marL="0" indent="0">
              <a:buNone/>
            </a:pPr>
            <a:r>
              <a:rPr lang="en-US" u="sng" dirty="0"/>
              <a:t>Connectivity</a:t>
            </a:r>
          </a:p>
          <a:p>
            <a:r>
              <a:rPr lang="en-US" dirty="0"/>
              <a:t>USB client for power &amp; communications</a:t>
            </a:r>
          </a:p>
          <a:p>
            <a:r>
              <a:rPr lang="en-US" dirty="0"/>
              <a:t>USB host</a:t>
            </a:r>
          </a:p>
          <a:p>
            <a:r>
              <a:rPr lang="en-US" dirty="0"/>
              <a:t>802.11b/g/n and Bluetooth 4.1 plus BLE</a:t>
            </a:r>
          </a:p>
          <a:p>
            <a:r>
              <a:rPr lang="en-US" dirty="0"/>
              <a:t>HDMI</a:t>
            </a:r>
          </a:p>
          <a:p>
            <a:r>
              <a:rPr lang="en-US" dirty="0"/>
              <a:t>2x 46 pin headers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208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42E3A8-DBB4-4EBF-B165-87786706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dirty="0"/>
              <a:t>Testing </a:t>
            </a:r>
            <a:r>
              <a:rPr lang="en-CA" dirty="0" err="1"/>
              <a:t>BeagleBone</a:t>
            </a:r>
            <a:r>
              <a:rPr lang="en-CA" dirty="0"/>
              <a:t> Black wireless</a:t>
            </a:r>
          </a:p>
        </p:txBody>
      </p:sp>
      <p:sp useBgFill="1">
        <p:nvSpPr>
          <p:cNvPr id="46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E4E169-EE1C-4454-9D79-D1F4A52D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CA" dirty="0"/>
              <a:t>Updating latest </a:t>
            </a:r>
            <a:r>
              <a:rPr lang="en-CA" dirty="0" err="1"/>
              <a:t>debian</a:t>
            </a:r>
            <a:r>
              <a:rPr lang="en-CA" dirty="0"/>
              <a:t> image in BBB</a:t>
            </a:r>
          </a:p>
          <a:p>
            <a:r>
              <a:rPr lang="en-CA" dirty="0"/>
              <a:t>Methods used for communication between </a:t>
            </a:r>
            <a:r>
              <a:rPr lang="en-CA" dirty="0" err="1"/>
              <a:t>Beaglebone</a:t>
            </a:r>
            <a:r>
              <a:rPr lang="en-CA" dirty="0"/>
              <a:t> black and PC</a:t>
            </a:r>
          </a:p>
          <a:p>
            <a:r>
              <a:rPr lang="en-CA" dirty="0"/>
              <a:t>Terminal</a:t>
            </a:r>
          </a:p>
          <a:p>
            <a:r>
              <a:rPr lang="en-CA" dirty="0"/>
              <a:t>Putty</a:t>
            </a:r>
          </a:p>
          <a:p>
            <a:r>
              <a:rPr lang="en-CA" dirty="0"/>
              <a:t>Cloud9 IDE</a:t>
            </a:r>
          </a:p>
        </p:txBody>
      </p:sp>
    </p:spTree>
    <p:extLst>
      <p:ext uri="{BB962C8B-B14F-4D97-AF65-F5344CB8AC3E}">
        <p14:creationId xmlns:p14="http://schemas.microsoft.com/office/powerpoint/2010/main" val="2573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74030"/>
            <a:ext cx="9905998" cy="1478570"/>
          </a:xfrm>
        </p:spPr>
        <p:txBody>
          <a:bodyPr/>
          <a:lstStyle/>
          <a:p>
            <a:r>
              <a:rPr lang="en-US" dirty="0"/>
              <a:t>Updating latest debian (OS) image in BBB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2600"/>
            <a:ext cx="9905999" cy="4038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BBB is supplied with a Linux distribution already on its </a:t>
            </a:r>
            <a:r>
              <a:rPr lang="en-US" dirty="0" err="1"/>
              <a:t>eMMC</a:t>
            </a:r>
            <a:r>
              <a:rPr lang="en-US" dirty="0"/>
              <a:t>, one of the first steps we may carry out is updating your BBB to have the latest Linux distribution.</a:t>
            </a:r>
          </a:p>
          <a:p>
            <a:r>
              <a:rPr lang="en-US" dirty="0"/>
              <a:t>Go to </a:t>
            </a:r>
            <a:r>
              <a:rPr lang="en-US" dirty="0">
                <a:hlinkClick r:id="rId2"/>
              </a:rPr>
              <a:t>https://beagleboard.org/latest-images</a:t>
            </a:r>
            <a:r>
              <a:rPr lang="en-US" dirty="0"/>
              <a:t> and download the latest Debian Image. Debian images are graphical or non-graphical. We can download as per our requirement as graphical image occupies more memory space on BBB, so we will go with non-graphical one.</a:t>
            </a:r>
          </a:p>
          <a:p>
            <a:r>
              <a:rPr lang="en-US" dirty="0"/>
              <a:t>It will be downloaded in .</a:t>
            </a:r>
            <a:r>
              <a:rPr lang="en-US" dirty="0" err="1"/>
              <a:t>img.xz</a:t>
            </a:r>
            <a:r>
              <a:rPr lang="en-US" dirty="0"/>
              <a:t> format and we can decompress using </a:t>
            </a:r>
            <a:r>
              <a:rPr lang="en-US" dirty="0" err="1"/>
              <a:t>xz</a:t>
            </a:r>
            <a:r>
              <a:rPr lang="en-US" dirty="0"/>
              <a:t> -d BBB*.</a:t>
            </a:r>
            <a:r>
              <a:rPr lang="en-US" dirty="0" err="1"/>
              <a:t>xz</a:t>
            </a:r>
            <a:r>
              <a:rPr lang="en-US" dirty="0"/>
              <a:t> command ,here BBB* is file name.</a:t>
            </a:r>
          </a:p>
          <a:p>
            <a:r>
              <a:rPr lang="en-US" dirty="0"/>
              <a:t>Now we need to download a flashing program such as </a:t>
            </a:r>
            <a:r>
              <a:rPr lang="en-US" b="1" dirty="0" err="1"/>
              <a:t>Balena</a:t>
            </a:r>
            <a:r>
              <a:rPr lang="en-US" b="1" dirty="0"/>
              <a:t> Etcher </a:t>
            </a:r>
            <a:r>
              <a:rPr lang="en-US" dirty="0"/>
              <a:t>in our PC.</a:t>
            </a:r>
          </a:p>
        </p:txBody>
      </p:sp>
    </p:spTree>
    <p:extLst>
      <p:ext uri="{BB962C8B-B14F-4D97-AF65-F5344CB8AC3E}">
        <p14:creationId xmlns:p14="http://schemas.microsoft.com/office/powerpoint/2010/main" val="324192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50218"/>
            <a:ext cx="9905998" cy="1478570"/>
          </a:xfrm>
        </p:spPr>
        <p:txBody>
          <a:bodyPr/>
          <a:lstStyle/>
          <a:p>
            <a:r>
              <a:rPr lang="en-US" dirty="0"/>
              <a:t>Updating latest debian (OS) image in BBB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28788"/>
            <a:ext cx="9905999" cy="4367211"/>
          </a:xfrm>
        </p:spPr>
        <p:txBody>
          <a:bodyPr>
            <a:normAutofit fontScale="92500"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After starting Etcher we will click on Select Image to get started.</a:t>
            </a:r>
          </a:p>
          <a:p>
            <a:r>
              <a:rPr lang="en-US" dirty="0">
                <a:cs typeface="Times New Roman" panose="02020603050405020304" pitchFamily="18" charset="0"/>
              </a:rPr>
              <a:t>Use the “Change” option under the Storage Media Column to select the SD Card we want to use.</a:t>
            </a:r>
          </a:p>
          <a:p>
            <a:r>
              <a:rPr lang="en-US" dirty="0">
                <a:cs typeface="Times New Roman" panose="02020603050405020304" pitchFamily="18" charset="0"/>
              </a:rPr>
              <a:t>After clicking on flash, flashing will get started.</a:t>
            </a:r>
          </a:p>
          <a:p>
            <a:r>
              <a:rPr lang="en-US" dirty="0">
                <a:cs typeface="Times New Roman" panose="02020603050405020304" pitchFamily="18" charset="0"/>
              </a:rPr>
              <a:t>Insert the SD Card into your </a:t>
            </a:r>
            <a:r>
              <a:rPr lang="en-US" dirty="0" err="1">
                <a:cs typeface="Times New Roman" panose="02020603050405020304" pitchFamily="18" charset="0"/>
              </a:rPr>
              <a:t>BeagleBone</a:t>
            </a:r>
            <a:r>
              <a:rPr lang="en-US" dirty="0">
                <a:cs typeface="Times New Roman" panose="02020603050405020304" pitchFamily="18" charset="0"/>
              </a:rPr>
              <a:t> Black Wireless.</a:t>
            </a:r>
          </a:p>
          <a:p>
            <a:r>
              <a:rPr lang="en-US" dirty="0">
                <a:cs typeface="Times New Roman" panose="02020603050405020304" pitchFamily="18" charset="0"/>
              </a:rPr>
              <a:t>Connected </a:t>
            </a:r>
            <a:r>
              <a:rPr lang="en-US" dirty="0" err="1">
                <a:cs typeface="Times New Roman" panose="02020603050405020304" pitchFamily="18" charset="0"/>
              </a:rPr>
              <a:t>BeagleBone</a:t>
            </a:r>
            <a:r>
              <a:rPr lang="en-US" dirty="0">
                <a:cs typeface="Times New Roman" panose="02020603050405020304" pitchFamily="18" charset="0"/>
              </a:rPr>
              <a:t> Black Wireless to computer using the </a:t>
            </a:r>
            <a:r>
              <a:rPr lang="en-US" dirty="0" err="1">
                <a:cs typeface="Times New Roman" panose="02020603050405020304" pitchFamily="18" charset="0"/>
              </a:rPr>
              <a:t>MicroUSB</a:t>
            </a:r>
            <a:r>
              <a:rPr lang="en-US" dirty="0">
                <a:cs typeface="Times New Roman" panose="02020603050405020304" pitchFamily="18" charset="0"/>
              </a:rPr>
              <a:t> Cable. Wait a few minutes for it to initialize and boot before proceeding to the next step.</a:t>
            </a:r>
          </a:p>
          <a:p>
            <a:r>
              <a:rPr lang="en-US" dirty="0">
                <a:cs typeface="Times New Roman" panose="02020603050405020304" pitchFamily="18" charset="0"/>
              </a:rPr>
              <a:t>Hold down the USER/BOOT button and now apply power, either by the USB cable or 5V adapter.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34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1452</Words>
  <Application>Microsoft Office PowerPoint</Application>
  <PresentationFormat>Widescreen</PresentationFormat>
  <Paragraphs>178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Times New Roman</vt:lpstr>
      <vt:lpstr>Tw Cen MT</vt:lpstr>
      <vt:lpstr>Circuit</vt:lpstr>
      <vt:lpstr>Hardware component testing 1</vt:lpstr>
      <vt:lpstr>Component’s Tested</vt:lpstr>
      <vt:lpstr>Testing BeagleBone Black wireless</vt:lpstr>
      <vt:lpstr>Testing BeagleBone Black wireless</vt:lpstr>
      <vt:lpstr>Pin description of BBB wireless</vt:lpstr>
      <vt:lpstr>Testing BeagleBone Black wireless</vt:lpstr>
      <vt:lpstr>Testing BeagleBone Black wireless</vt:lpstr>
      <vt:lpstr>Updating latest debian (OS) image in BBB </vt:lpstr>
      <vt:lpstr>Updating latest debian (OS) image in BBB </vt:lpstr>
      <vt:lpstr>Updating latest debian (OS) image in BBB </vt:lpstr>
      <vt:lpstr>PowerPoint Presentation</vt:lpstr>
      <vt:lpstr>Testing BeagleBone Black wireless</vt:lpstr>
      <vt:lpstr>PowerPoint Presentation</vt:lpstr>
      <vt:lpstr>Cloud 9 Ide and putty ssh</vt:lpstr>
      <vt:lpstr>PowerPoint Presentation</vt:lpstr>
      <vt:lpstr>PowerPoint Presentation</vt:lpstr>
      <vt:lpstr>Testing BBB wireless:</vt:lpstr>
      <vt:lpstr>PowerPoint Presentation</vt:lpstr>
      <vt:lpstr>PowerPoint Presentation</vt:lpstr>
      <vt:lpstr>Testing Xbee S2c Module</vt:lpstr>
      <vt:lpstr>Testing Xbee S2c Module</vt:lpstr>
      <vt:lpstr>PowerPoint Presentation</vt:lpstr>
      <vt:lpstr>Software for Xbee</vt:lpstr>
      <vt:lpstr>Software for Xbee</vt:lpstr>
      <vt:lpstr>PowerPoint Presentation</vt:lpstr>
      <vt:lpstr>PowerPoint Presentation</vt:lpstr>
      <vt:lpstr>Temperature sensor</vt:lpstr>
      <vt:lpstr>Temperature sensor internal circuit:</vt:lpstr>
      <vt:lpstr>Testing Temperature sensor</vt:lpstr>
      <vt:lpstr>PowerPoint Presentation</vt:lpstr>
      <vt:lpstr>Testing Temperature Sensor </vt:lpstr>
      <vt:lpstr>PowerPoint Presentation</vt:lpstr>
      <vt:lpstr>Digital Multimeter </vt:lpstr>
      <vt:lpstr>Testing Of Digital Multimeter</vt:lpstr>
      <vt:lpstr>Testing Of Digital Multimeter: output</vt:lpstr>
      <vt:lpstr>Testing Dc Fan:</vt:lpstr>
      <vt:lpstr>PowerPoint Presentation</vt:lpstr>
      <vt:lpstr>optocoupler:</vt:lpstr>
      <vt:lpstr>Pin description of optocoupler(McT2e):</vt:lpstr>
      <vt:lpstr>Testing optocoupler: </vt:lpstr>
      <vt:lpstr>Testing optocoupler:</vt:lpstr>
      <vt:lpstr>Testing optocoupler: led side</vt:lpstr>
      <vt:lpstr>Testing optocoupler: phototransistor side</vt:lpstr>
      <vt:lpstr>Questions?</vt:lpstr>
      <vt:lpstr>References:</vt:lpstr>
      <vt:lpstr>References:</vt:lpstr>
      <vt:lpstr>References: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component teseting</dc:title>
  <dc:creator>Amit Kumar</dc:creator>
  <cp:lastModifiedBy>Shubham</cp:lastModifiedBy>
  <cp:revision>65</cp:revision>
  <dcterms:created xsi:type="dcterms:W3CDTF">2021-02-21T19:44:18Z</dcterms:created>
  <dcterms:modified xsi:type="dcterms:W3CDTF">2021-02-22T04:17:44Z</dcterms:modified>
</cp:coreProperties>
</file>